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83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81" r:id="rId10"/>
    <p:sldId id="263" r:id="rId11"/>
    <p:sldId id="264" r:id="rId12"/>
    <p:sldId id="265" r:id="rId13"/>
    <p:sldId id="266" r:id="rId14"/>
    <p:sldId id="272" r:id="rId15"/>
    <p:sldId id="273" r:id="rId16"/>
    <p:sldId id="267" r:id="rId17"/>
    <p:sldId id="268" r:id="rId18"/>
    <p:sldId id="269" r:id="rId19"/>
    <p:sldId id="271" r:id="rId20"/>
    <p:sldId id="282" r:id="rId21"/>
    <p:sldId id="274" r:id="rId22"/>
    <p:sldId id="275" r:id="rId23"/>
    <p:sldId id="270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88" autoAdjust="0"/>
  </p:normalViewPr>
  <p:slideViewPr>
    <p:cSldViewPr>
      <p:cViewPr varScale="1">
        <p:scale>
          <a:sx n="72" d="100"/>
          <a:sy n="72" d="100"/>
        </p:scale>
        <p:origin x="-8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E96E13B1-A43D-4305-8FED-692A5AAC1973}" type="datetimeFigureOut">
              <a:rPr lang="en-US"/>
              <a:pPr>
                <a:defRPr/>
              </a:pPr>
              <a:t>12/17/2009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196379AB-99A0-443D-A4D5-01BCD368B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0EFDE-40D7-41DB-A779-8095039B9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8F5B-2AD8-4E22-AC17-19D1A9971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7BC91-D296-4D36-A019-7B4903A9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E4C1A-1D6D-44E7-AE34-4F3ECDAFA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1F4B2-C787-4B48-B570-FF6E4BECB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B96E-FA85-4A66-BC3D-375BAF322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C97A5-F34F-48EB-B279-44E789370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619A-E611-4D43-BB84-AABDBC935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42D77-DA84-4FA5-9476-F91C6A6C8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6C881-484B-4820-A2C3-90FB472C6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41363-CD8C-4A8B-94F7-BA8EC3A87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28784-9E2F-4E8B-A18D-F10B01E55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5466F-05EC-4CF2-BD61-83B87D90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358428-3DF4-483D-B0E3-61023D949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Bio&amp; 242, Human A&amp;P 2: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Unit 1/Lecture 2</a:t>
            </a:r>
          </a:p>
        </p:txBody>
      </p:sp>
      <p:pic>
        <p:nvPicPr>
          <p:cNvPr id="2051" name="Picture 3" descr="C:\Documents and Settings\GaryB\Local Settings\Temporary Internet Files\Content.IE5\O34PQ3AT\MCHM00260_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29013" y="2303463"/>
            <a:ext cx="2085975" cy="3470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990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Low power view of the Stomach</a:t>
            </a:r>
          </a:p>
        </p:txBody>
      </p:sp>
      <p:pic>
        <p:nvPicPr>
          <p:cNvPr id="11267" name="Picture 5" descr="Pic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Low and High power view of the Stomach Mucosa</a:t>
            </a:r>
          </a:p>
        </p:txBody>
      </p:sp>
      <p:pic>
        <p:nvPicPr>
          <p:cNvPr id="12291" name="Picture 3" descr="stom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487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stomach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26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Scanning view of the Small Intestine demonstrating Plicae Circularis</a:t>
            </a:r>
          </a:p>
        </p:txBody>
      </p:sp>
      <p:pic>
        <p:nvPicPr>
          <p:cNvPr id="13315" name="Picture 5" descr="jej02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67818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High power view of </a:t>
            </a:r>
            <a:br>
              <a:rPr lang="en-US" sz="4000" b="1" smtClean="0">
                <a:solidFill>
                  <a:schemeClr val="tx1"/>
                </a:solidFill>
                <a:latin typeface="Arial" charset="0"/>
              </a:rPr>
            </a:br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the duodenal Mucosa</a:t>
            </a:r>
          </a:p>
        </p:txBody>
      </p:sp>
      <p:pic>
        <p:nvPicPr>
          <p:cNvPr id="14339" name="Picture 3" descr="small intestine muc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High Power View of Villi </a:t>
            </a:r>
          </a:p>
        </p:txBody>
      </p:sp>
      <p:pic>
        <p:nvPicPr>
          <p:cNvPr id="15363" name="Picture 4" descr="duo20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73150"/>
            <a:ext cx="72390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X-sectional view of the duodenum</a:t>
            </a:r>
          </a:p>
        </p:txBody>
      </p:sp>
      <p:pic>
        <p:nvPicPr>
          <p:cNvPr id="16387" name="Picture 4" descr="duo021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7010400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Gross view and low-power view 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of the ileum</a:t>
            </a:r>
          </a:p>
        </p:txBody>
      </p:sp>
      <p:pic>
        <p:nvPicPr>
          <p:cNvPr id="17411" name="Picture 3" descr="Ileum with 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High-power view of the Ileum demonstrating Peyer’s patches</a:t>
            </a:r>
          </a:p>
        </p:txBody>
      </p:sp>
      <p:pic>
        <p:nvPicPr>
          <p:cNvPr id="18435" name="Picture 6" descr="ile04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98600"/>
            <a:ext cx="67056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219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High power view of the colon demonstrating intestinal glands</a:t>
            </a:r>
          </a:p>
        </p:txBody>
      </p:sp>
      <p:pic>
        <p:nvPicPr>
          <p:cNvPr id="19459" name="Picture 3" descr="co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655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Large Intestine</a:t>
            </a:r>
          </a:p>
        </p:txBody>
      </p:sp>
      <p:pic>
        <p:nvPicPr>
          <p:cNvPr id="20483" name="Picture 4" descr="col10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89000"/>
            <a:ext cx="74676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Histology of the Digestive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191000" cy="518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Basic Histological Layers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latin typeface="Arial" charset="0"/>
              </a:rPr>
              <a:t>Mucosa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a.  Epithelium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b.  Lamina Propria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c.  Muscularis Mucosae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2400" b="1" smtClean="0">
                <a:latin typeface="Arial" charset="0"/>
              </a:rPr>
              <a:t>Submucosa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a.  Submucosal plexus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	“Plexus of Meissner”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sz="2400" b="1" smtClean="0">
                <a:latin typeface="Arial" charset="0"/>
              </a:rPr>
              <a:t>Muscularis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a.  Myenteric plexus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	“Plexus of Auerbach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2400" b="1" smtClean="0">
                <a:latin typeface="Arial" charset="0"/>
              </a:rPr>
              <a:t>Serosa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Arial" charset="0"/>
            </a:endParaRPr>
          </a:p>
        </p:txBody>
      </p:sp>
      <p:pic>
        <p:nvPicPr>
          <p:cNvPr id="3076" name="Picture 6" descr="177670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752600"/>
            <a:ext cx="47244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Large Intestine and Rectum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 descr="Lower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00125"/>
            <a:ext cx="82296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4" descr="sto10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49363"/>
            <a:ext cx="6729413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4" descr="col02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6988"/>
            <a:ext cx="6958013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Ano-Rectal Junction</a:t>
            </a:r>
          </a:p>
        </p:txBody>
      </p:sp>
      <p:pic>
        <p:nvPicPr>
          <p:cNvPr id="29699" name="Picture 4" descr="arec02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35038"/>
            <a:ext cx="7391400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Histology of the Mucosa</a:t>
            </a:r>
          </a:p>
        </p:txBody>
      </p:sp>
      <p:graphicFrame>
        <p:nvGraphicFramePr>
          <p:cNvPr id="3163" name="Group 91"/>
          <p:cNvGraphicFramePr>
            <a:graphicFrameLocks noGrp="1"/>
          </p:cNvGraphicFramePr>
          <p:nvPr>
            <p:ph type="tbl" idx="1"/>
          </p:nvPr>
        </p:nvGraphicFramePr>
        <p:xfrm>
          <a:off x="381000" y="1219200"/>
          <a:ext cx="8534400" cy="5257800"/>
        </p:xfrm>
        <a:graphic>
          <a:graphicData uri="http://schemas.openxmlformats.org/drawingml/2006/table">
            <a:tbl>
              <a:tblPr/>
              <a:tblGrid>
                <a:gridCol w="2743200"/>
                <a:gridCol w="5791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Epithelium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Mouth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Nonkeratinized Stratified Squamous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Pharynx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Nonkeratinized Stratified Squamous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Esophagus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Nonkeratinized Stratified Squamous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Stomach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Simple Columnar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Small Intestine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Simple Columnar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Large Intestine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Simple Columnar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Nonkeratinized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Stratified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Squamous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Histology of the Mucosa</a:t>
            </a:r>
          </a:p>
        </p:txBody>
      </p:sp>
      <p:graphicFrame>
        <p:nvGraphicFramePr>
          <p:cNvPr id="5149" name="Group 29"/>
          <p:cNvGraphicFramePr>
            <a:graphicFrameLocks noGrp="1"/>
          </p:cNvGraphicFramePr>
          <p:nvPr>
            <p:ph type="tbl" idx="1"/>
          </p:nvPr>
        </p:nvGraphicFramePr>
        <p:xfrm>
          <a:off x="381000" y="1219200"/>
          <a:ext cx="8534400" cy="3861119"/>
        </p:xfrm>
        <a:graphic>
          <a:graphicData uri="http://schemas.openxmlformats.org/drawingml/2006/table">
            <a:tbl>
              <a:tblPr/>
              <a:tblGrid>
                <a:gridCol w="2743200"/>
                <a:gridCol w="5791200"/>
              </a:tblGrid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Folds of the epithelium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Esophagus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Stomach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L:  Rugae, S:  gastric pits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Small Intestine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L:  Plicae circulares, Villi  S: Crypts of Lieberkuhn, microvilli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Large Intestine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L: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Haustra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S:  Intestinal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  <a:latin typeface="Arial" charset="0"/>
              </a:rPr>
              <a:t>Histology of the </a:t>
            </a:r>
            <a:r>
              <a:rPr lang="en-US" sz="4000" b="1" dirty="0" err="1" smtClean="0">
                <a:solidFill>
                  <a:schemeClr val="tx1"/>
                </a:solidFill>
                <a:latin typeface="Arial" charset="0"/>
              </a:rPr>
              <a:t>Submucosa</a:t>
            </a:r>
            <a:endParaRPr lang="en-US" sz="4000" b="1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137" name="Group 41"/>
          <p:cNvGraphicFramePr>
            <a:graphicFrameLocks noGrp="1"/>
          </p:cNvGraphicFramePr>
          <p:nvPr>
            <p:ph type="tbl" idx="1"/>
          </p:nvPr>
        </p:nvGraphicFramePr>
        <p:xfrm>
          <a:off x="381000" y="1219200"/>
          <a:ext cx="8534400" cy="4419602"/>
        </p:xfrm>
        <a:graphic>
          <a:graphicData uri="http://schemas.openxmlformats.org/drawingml/2006/table">
            <a:tbl>
              <a:tblPr/>
              <a:tblGrid>
                <a:gridCol w="2743200"/>
                <a:gridCol w="5791200"/>
              </a:tblGrid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Specialized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Esophagus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Submucosal mucous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Stomach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Duodenum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Brunner’s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Ileum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Peyer’s Patches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Large Intestine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  <a:latin typeface="Arial" charset="0"/>
              </a:rPr>
              <a:t>Histology of the </a:t>
            </a:r>
            <a:r>
              <a:rPr lang="en-US" sz="4000" b="1" dirty="0" err="1" smtClean="0">
                <a:solidFill>
                  <a:schemeClr val="tx1"/>
                </a:solidFill>
                <a:latin typeface="Arial" charset="0"/>
              </a:rPr>
              <a:t>Muscularis</a:t>
            </a:r>
            <a:endParaRPr lang="en-US" sz="4000" b="1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6183" name="Group 39"/>
          <p:cNvGraphicFramePr>
            <a:graphicFrameLocks noGrp="1"/>
          </p:cNvGraphicFramePr>
          <p:nvPr>
            <p:ph type="tbl" idx="1"/>
          </p:nvPr>
        </p:nvGraphicFramePr>
        <p:xfrm>
          <a:off x="381000" y="1219200"/>
          <a:ext cx="8534400" cy="3624264"/>
        </p:xfrm>
        <a:graphic>
          <a:graphicData uri="http://schemas.openxmlformats.org/drawingml/2006/table">
            <a:tbl>
              <a:tblPr/>
              <a:tblGrid>
                <a:gridCol w="2743200"/>
                <a:gridCol w="5791200"/>
              </a:tblGrid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Smooth muscle layers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Esophagus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  circular and longitudinal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Stomach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 oblique, circular, and longitudinal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Small Intestine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  circular and longitudinal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Large Intestine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  circular and longitudinal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  <a:latin typeface="Arial" charset="0"/>
              </a:rPr>
              <a:t>Histology of the </a:t>
            </a:r>
            <a:r>
              <a:rPr lang="en-US" sz="4000" b="1" dirty="0" err="1" smtClean="0">
                <a:solidFill>
                  <a:schemeClr val="tx1"/>
                </a:solidFill>
                <a:latin typeface="Arial" charset="0"/>
              </a:rPr>
              <a:t>Serosa</a:t>
            </a:r>
            <a:endParaRPr lang="en-US" sz="4000" b="1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218" name="Group 50"/>
          <p:cNvGraphicFramePr>
            <a:graphicFrameLocks noGrp="1"/>
          </p:cNvGraphicFramePr>
          <p:nvPr>
            <p:ph type="tbl" idx="1"/>
          </p:nvPr>
        </p:nvGraphicFramePr>
        <p:xfrm>
          <a:off x="381000" y="1219200"/>
          <a:ext cx="8534400" cy="4656457"/>
        </p:xfrm>
        <a:graphic>
          <a:graphicData uri="http://schemas.openxmlformats.org/drawingml/2006/table">
            <a:tbl>
              <a:tblPr/>
              <a:tblGrid>
                <a:gridCol w="2743200"/>
                <a:gridCol w="5791200"/>
              </a:tblGrid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Serosa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Esophagus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Adventitia due to the fact that the esophagus is not in a cavity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Stomach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Visceral Peritoneum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Small Intestine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Visceral Peritoneum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Large Intestine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Visceral Peritoneum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Adventitia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Microscopic View of </a:t>
            </a:r>
            <a:br>
              <a:rPr lang="en-US" sz="4000" b="1" smtClean="0">
                <a:solidFill>
                  <a:schemeClr val="tx1"/>
                </a:solidFill>
                <a:latin typeface="Arial" charset="0"/>
              </a:rPr>
            </a:br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the Esophagus</a:t>
            </a:r>
          </a:p>
        </p:txBody>
      </p:sp>
      <p:pic>
        <p:nvPicPr>
          <p:cNvPr id="9219" name="Picture 4" descr="Pi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859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Arial" charset="0"/>
              </a:rPr>
              <a:t>Endoscopic View of the Esophagus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Esophagp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47738"/>
            <a:ext cx="8305800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262</Words>
  <Application>Microsoft Office PowerPoint</Application>
  <PresentationFormat>On-screen Show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Bio&amp; 242, Human A&amp;P 2: Unit 1/Lecture 2</vt:lpstr>
      <vt:lpstr>Histology of the Digestive System</vt:lpstr>
      <vt:lpstr>Histology of the Mucosa</vt:lpstr>
      <vt:lpstr>Histology of the Mucosa</vt:lpstr>
      <vt:lpstr>Histology of the Submucosa</vt:lpstr>
      <vt:lpstr>Histology of the Muscularis</vt:lpstr>
      <vt:lpstr>Histology of the Serosa</vt:lpstr>
      <vt:lpstr>Microscopic View of  the Esophagus</vt:lpstr>
      <vt:lpstr>Endoscopic View of the Esophagus</vt:lpstr>
      <vt:lpstr>Low power view of the Stomach</vt:lpstr>
      <vt:lpstr>Low and High power view of the Stomach Mucosa</vt:lpstr>
      <vt:lpstr>Scanning view of the Small Intestine demonstrating Plicae Circularis</vt:lpstr>
      <vt:lpstr>High power view of  the duodenal Mucosa</vt:lpstr>
      <vt:lpstr>High Power View of Villi </vt:lpstr>
      <vt:lpstr>X-sectional view of the duodenum</vt:lpstr>
      <vt:lpstr>Gross view and low-power view  of the ileum</vt:lpstr>
      <vt:lpstr>High-power view of the Ileum demonstrating Peyer’s patches</vt:lpstr>
      <vt:lpstr>High power view of the colon demonstrating intestinal glands</vt:lpstr>
      <vt:lpstr>Large Intestine</vt:lpstr>
      <vt:lpstr>Large Intestine and Rectum</vt:lpstr>
      <vt:lpstr>Slide 21</vt:lpstr>
      <vt:lpstr>Slide 22</vt:lpstr>
      <vt:lpstr>Ano-Rectal Junction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the Digestive System</dc:title>
  <dc:creator>Gary Blevins</dc:creator>
  <cp:lastModifiedBy>GaryB</cp:lastModifiedBy>
  <cp:revision>29</cp:revision>
  <dcterms:created xsi:type="dcterms:W3CDTF">2002-01-07T05:23:18Z</dcterms:created>
  <dcterms:modified xsi:type="dcterms:W3CDTF">2009-12-17T20:56:43Z</dcterms:modified>
</cp:coreProperties>
</file>